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  <p:sldMasterId id="2147483660" r:id="rId5"/>
  </p:sldMasterIdLst>
  <p:notesMasterIdLst>
    <p:notesMasterId r:id="rId77"/>
  </p:notesMasterIdLst>
  <p:sldIdLst>
    <p:sldId id="256" r:id="rId6"/>
    <p:sldId id="258" r:id="rId7"/>
    <p:sldId id="257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8" roundtripDataSignature="AMtx7mg4idoaeQgzJdiO1oOQTqufjXAM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59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6.xml"/><Relationship Id="rId82" Type="http://schemas.openxmlformats.org/officeDocument/2006/relationships/tableStyles" Target="tableStyles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customschemas.google.com/relationships/presentationmetadata" Target="metadata"/><Relationship Id="rId8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customXml" Target="../customXml/item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2976664" y="274638"/>
            <a:ext cx="57101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"/>
          <p:cNvSpPr/>
          <p:nvPr/>
        </p:nvSpPr>
        <p:spPr>
          <a:xfrm>
            <a:off x="15659100" y="0"/>
            <a:ext cx="2628900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"/>
          <p:cNvSpPr/>
          <p:nvPr/>
        </p:nvSpPr>
        <p:spPr>
          <a:xfrm>
            <a:off x="16925778" y="1904460"/>
            <a:ext cx="47771" cy="838254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"/>
          <p:cNvSpPr/>
          <p:nvPr/>
        </p:nvSpPr>
        <p:spPr>
          <a:xfrm>
            <a:off x="25908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7" name="Google Shape;93;p1"/>
          <p:cNvSpPr/>
          <p:nvPr/>
        </p:nvSpPr>
        <p:spPr>
          <a:xfrm>
            <a:off x="1066800" y="723900"/>
            <a:ext cx="14478001" cy="4785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4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SNS </a:t>
            </a:r>
            <a:r>
              <a:rPr lang="en-US" sz="48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ACADEMY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</a:t>
            </a:r>
            <a:r>
              <a:rPr lang="en-US" sz="2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 fingerprint International School</a:t>
            </a:r>
            <a:endParaRPr sz="24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Affiliated to CBSE New Delhi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Affiliation No :1930610</a:t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GRADE X(2020-21)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6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94;p1"/>
          <p:cNvSpPr/>
          <p:nvPr/>
        </p:nvSpPr>
        <p:spPr>
          <a:xfrm>
            <a:off x="2133600" y="5143500"/>
            <a:ext cx="11887200" cy="1692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COURSE NAME</a:t>
            </a:r>
            <a:r>
              <a:rPr lang="en-US" sz="34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: E</a:t>
            </a:r>
            <a:r>
              <a:rPr lang="en-US" sz="3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NGLISH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(FIRST FLIGHT)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36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GLIMPSES OF INDIA</a:t>
            </a:r>
            <a:endParaRPr sz="36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"/>
          <p:cNvSpPr/>
          <p:nvPr/>
        </p:nvSpPr>
        <p:spPr>
          <a:xfrm>
            <a:off x="0" y="9258300"/>
            <a:ext cx="1828800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0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60" name="Google Shape;260;p10"/>
          <p:cNvSpPr txBox="1">
            <a:spLocks noGrp="1"/>
          </p:cNvSpPr>
          <p:nvPr>
            <p:ph type="ftr" idx="11"/>
          </p:nvPr>
        </p:nvSpPr>
        <p:spPr>
          <a:xfrm>
            <a:off x="6324600" y="95631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1" name="Google Shape;261;p10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2" name="Google Shape;262;p10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18" name="Picture 2" descr="Kathakali&#10;&#10;&#10;        Kathakali is one of&#10;         the oldest theatre&#10;        forms in the world.&#10;          It originated in...">
            <a:extLst>
              <a:ext uri="{FF2B5EF4-FFF2-40B4-BE49-F238E27FC236}">
                <a16:creationId xmlns:a16="http://schemas.microsoft.com/office/drawing/2014/main" id="{576BF9BF-4340-445E-BAF4-35631A59B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427" y="1649896"/>
            <a:ext cx="13807937" cy="727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"/>
          <p:cNvSpPr/>
          <p:nvPr/>
        </p:nvSpPr>
        <p:spPr>
          <a:xfrm>
            <a:off x="0" y="9258300"/>
            <a:ext cx="1828800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0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60" name="Google Shape;260;p10"/>
          <p:cNvSpPr txBox="1">
            <a:spLocks noGrp="1"/>
          </p:cNvSpPr>
          <p:nvPr>
            <p:ph type="ftr" idx="11"/>
          </p:nvPr>
        </p:nvSpPr>
        <p:spPr>
          <a:xfrm>
            <a:off x="6324600" y="95631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1" name="Google Shape;261;p10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2" name="Google Shape;262;p10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42" name="Picture 2" descr="Mohiniyattam&#10;&#10;         This classical&#10;         style was born&#10;              out of a&#10;          clever fusion&#10;           of...">
            <a:extLst>
              <a:ext uri="{FF2B5EF4-FFF2-40B4-BE49-F238E27FC236}">
                <a16:creationId xmlns:a16="http://schemas.microsoft.com/office/drawing/2014/main" id="{AC545D1B-22CC-40E2-A1F5-0EC743B40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461" y="1649896"/>
            <a:ext cx="14010447" cy="731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"/>
          <p:cNvSpPr/>
          <p:nvPr/>
        </p:nvSpPr>
        <p:spPr>
          <a:xfrm>
            <a:off x="0" y="9258300"/>
            <a:ext cx="1828800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0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60" name="Google Shape;260;p10"/>
          <p:cNvSpPr txBox="1">
            <a:spLocks noGrp="1"/>
          </p:cNvSpPr>
          <p:nvPr>
            <p:ph type="ftr" idx="11"/>
          </p:nvPr>
        </p:nvSpPr>
        <p:spPr>
          <a:xfrm>
            <a:off x="6324600" y="95631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1" name="Google Shape;261;p10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2" name="Google Shape;262;p10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66" name="Picture 2" descr="Kuchipudi&#10;&#10;       Kuchipudi was born&#10;      in a remote village&#10;        of Andhra Pradesh&#10;          from which it&#10;        d...">
            <a:extLst>
              <a:ext uri="{FF2B5EF4-FFF2-40B4-BE49-F238E27FC236}">
                <a16:creationId xmlns:a16="http://schemas.microsoft.com/office/drawing/2014/main" id="{97586D78-0E7B-4CDC-8AEE-627432A01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615" y="1490870"/>
            <a:ext cx="13593003" cy="747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"/>
          <p:cNvSpPr/>
          <p:nvPr/>
        </p:nvSpPr>
        <p:spPr>
          <a:xfrm>
            <a:off x="0" y="9258300"/>
            <a:ext cx="1828800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0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60" name="Google Shape;260;p10"/>
          <p:cNvSpPr txBox="1">
            <a:spLocks noGrp="1"/>
          </p:cNvSpPr>
          <p:nvPr>
            <p:ph type="ftr" idx="11"/>
          </p:nvPr>
        </p:nvSpPr>
        <p:spPr>
          <a:xfrm>
            <a:off x="6324600" y="95631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1" name="Google Shape;261;p10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2292" name="Picture 4" descr="Odissi&#10;&#10;     Odissi may be the earliest&#10;      classical dance style of&#10;  India. Natyashastra, the most&#10;  ancient and authe...">
            <a:extLst>
              <a:ext uri="{FF2B5EF4-FFF2-40B4-BE49-F238E27FC236}">
                <a16:creationId xmlns:a16="http://schemas.microsoft.com/office/drawing/2014/main" id="{1291BF6A-7E3D-4237-B1B1-4D17F3E21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939" y="1590261"/>
            <a:ext cx="14026184" cy="733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"/>
          <p:cNvSpPr/>
          <p:nvPr/>
        </p:nvSpPr>
        <p:spPr>
          <a:xfrm>
            <a:off x="0" y="9258300"/>
            <a:ext cx="1828800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0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60" name="Google Shape;260;p10"/>
          <p:cNvSpPr txBox="1">
            <a:spLocks noGrp="1"/>
          </p:cNvSpPr>
          <p:nvPr>
            <p:ph type="ftr" idx="11"/>
          </p:nvPr>
        </p:nvSpPr>
        <p:spPr>
          <a:xfrm>
            <a:off x="6324600" y="95631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1" name="Google Shape;261;p10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3316" name="Picture 4" descr="Manipuri&#10;&#10;&#10;      Manipuri dance&#10;      originated in Manipur.&#10;      The love of Lord&#10;      Krishna and Radha is&#10;      the d...">
            <a:extLst>
              <a:ext uri="{FF2B5EF4-FFF2-40B4-BE49-F238E27FC236}">
                <a16:creationId xmlns:a16="http://schemas.microsoft.com/office/drawing/2014/main" id="{8677BCB8-9A6D-4D17-819A-BCF405821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573" y="1530626"/>
            <a:ext cx="13779776" cy="739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"/>
          <p:cNvSpPr/>
          <p:nvPr/>
        </p:nvSpPr>
        <p:spPr>
          <a:xfrm>
            <a:off x="0" y="9258300"/>
            <a:ext cx="1828800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0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60" name="Google Shape;260;p10"/>
          <p:cNvSpPr txBox="1">
            <a:spLocks noGrp="1"/>
          </p:cNvSpPr>
          <p:nvPr>
            <p:ph type="ftr" idx="11"/>
          </p:nvPr>
        </p:nvSpPr>
        <p:spPr>
          <a:xfrm>
            <a:off x="6324600" y="95631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1" name="Google Shape;261;p10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2" name="Google Shape;262;p10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38" name="Picture 2" descr="Kathak&#10; The Kathak dance form&#10; originated in the north&#10; and at first was very&#10; similar to the&#10; Bharatanatyam. Persian&#10; and...">
            <a:extLst>
              <a:ext uri="{FF2B5EF4-FFF2-40B4-BE49-F238E27FC236}">
                <a16:creationId xmlns:a16="http://schemas.microsoft.com/office/drawing/2014/main" id="{7EC71679-34B4-4DB2-BE3E-8E6D62BE7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721" y="1590261"/>
            <a:ext cx="13728009" cy="733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"/>
          <p:cNvSpPr/>
          <p:nvPr/>
        </p:nvSpPr>
        <p:spPr>
          <a:xfrm>
            <a:off x="0" y="9258300"/>
            <a:ext cx="1828800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0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60" name="Google Shape;260;p10"/>
          <p:cNvSpPr txBox="1">
            <a:spLocks noGrp="1"/>
          </p:cNvSpPr>
          <p:nvPr>
            <p:ph type="ftr" idx="11"/>
          </p:nvPr>
        </p:nvSpPr>
        <p:spPr>
          <a:xfrm>
            <a:off x="6324600" y="95631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1" name="Google Shape;261;p10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2" name="Google Shape;262;p10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62" name="Picture 2" descr="Folk Dances&#10;     Dandiya - A folk&#10;     dance of Gujarat. Its&#10;     popularity has spread&#10;     all over India.&#10;&#10;&#10;&#10;&#10;     Bhan...">
            <a:extLst>
              <a:ext uri="{FF2B5EF4-FFF2-40B4-BE49-F238E27FC236}">
                <a16:creationId xmlns:a16="http://schemas.microsoft.com/office/drawing/2014/main" id="{93D919F1-F33C-4BEB-B0A3-86ADFA50D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1610139"/>
            <a:ext cx="13903187" cy="731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"/>
          <p:cNvSpPr/>
          <p:nvPr/>
        </p:nvSpPr>
        <p:spPr>
          <a:xfrm>
            <a:off x="0" y="9258300"/>
            <a:ext cx="1828800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0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60" name="Google Shape;260;p10"/>
          <p:cNvSpPr txBox="1">
            <a:spLocks noGrp="1"/>
          </p:cNvSpPr>
          <p:nvPr>
            <p:ph type="ftr" idx="11"/>
          </p:nvPr>
        </p:nvSpPr>
        <p:spPr>
          <a:xfrm>
            <a:off x="6324600" y="95631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1" name="Google Shape;261;p10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6388" name="Picture 4" descr="Folk Dances&#10;          Bihu is the&#10;          folk dance of&#10;          Assam.&#10;&#10;&#10;&#10;&#10;          Yakshagana is a&#10;          folk da...">
            <a:extLst>
              <a:ext uri="{FF2B5EF4-FFF2-40B4-BE49-F238E27FC236}">
                <a16:creationId xmlns:a16="http://schemas.microsoft.com/office/drawing/2014/main" id="{ADD0C6C4-A2C3-44FC-AF33-564B8D433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1510748"/>
            <a:ext cx="13773150" cy="741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BCF069-87DF-47F8-B7D6-D83BDCB4999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 lang="en-US"/>
          </a:p>
        </p:txBody>
      </p:sp>
      <p:pic>
        <p:nvPicPr>
          <p:cNvPr id="17410" name="Picture 2" descr="Classical Music&#10;&#10;&#10;&#10;&#10;Indian classical music has a rich&#10;tradition. The earliest musical&#10;compositions are attributed in the&#10;S...">
            <a:extLst>
              <a:ext uri="{FF2B5EF4-FFF2-40B4-BE49-F238E27FC236}">
                <a16:creationId xmlns:a16="http://schemas.microsoft.com/office/drawing/2014/main" id="{BC510C05-0F30-4ACD-AF4A-95FD944ED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749" y="1763486"/>
            <a:ext cx="13506994" cy="718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1478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0C3642-FA31-4ACE-B461-50AB49A68F8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 lang="en-US"/>
          </a:p>
        </p:txBody>
      </p:sp>
      <p:pic>
        <p:nvPicPr>
          <p:cNvPr id="18434" name="Picture 2" descr="Yoga&#10;&#10;&#10;       Yoga originated in&#10;       India more than 5000&#10;       years ago. It means&#10;       union. The part of&#10;       Y...">
            <a:extLst>
              <a:ext uri="{FF2B5EF4-FFF2-40B4-BE49-F238E27FC236}">
                <a16:creationId xmlns:a16="http://schemas.microsoft.com/office/drawing/2014/main" id="{57FF769E-FCC4-4372-BC42-843FBC424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125" y="1698170"/>
            <a:ext cx="13585371" cy="753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105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3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90" name="Google Shape;190;p3"/>
          <p:cNvSpPr txBox="1">
            <a:spLocks noGrp="1"/>
          </p:cNvSpPr>
          <p:nvPr>
            <p:ph type="ftr" idx="11"/>
          </p:nvPr>
        </p:nvSpPr>
        <p:spPr>
          <a:xfrm>
            <a:off x="5638800" y="9639300"/>
            <a:ext cx="68580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1" name="Google Shape;191;p3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2" name="Google Shape;192;p3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India-a Diverse Nation&#10;&#10;&#10;&#10;&#10;India is a picture of diversity seen in her people,&#10;cultures, colorful festivals, dresses and c...">
            <a:extLst>
              <a:ext uri="{FF2B5EF4-FFF2-40B4-BE49-F238E27FC236}">
                <a16:creationId xmlns:a16="http://schemas.microsoft.com/office/drawing/2014/main" id="{255CE7D3-17C8-4D7B-B8D3-155DBAE19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355" y="1252329"/>
            <a:ext cx="14128888" cy="800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A7762C-76DA-4889-9ACF-6A02A66EFDD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 lang="en-US"/>
          </a:p>
        </p:txBody>
      </p:sp>
      <p:pic>
        <p:nvPicPr>
          <p:cNvPr id="19458" name="Picture 2" descr="Wildlife&#10;&#10;           Royal Bengal&#10;           Tiger. Its habitat&#10;           is the mangrove&#10;           forest of the&#10;      ...">
            <a:extLst>
              <a:ext uri="{FF2B5EF4-FFF2-40B4-BE49-F238E27FC236}">
                <a16:creationId xmlns:a16="http://schemas.microsoft.com/office/drawing/2014/main" id="{9724AFA7-1953-481D-9EF3-6C2C2F42B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749" y="1685109"/>
            <a:ext cx="13611497" cy="741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1961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7403B6-2A93-4A07-B8FF-0788A06B6C2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 lang="en-US"/>
          </a:p>
        </p:txBody>
      </p:sp>
      <p:pic>
        <p:nvPicPr>
          <p:cNvPr id="20482" name="Picture 2" descr="Wildlife&#10;    Kaziranga is the home&#10;    of the one-horned&#10;    Rhino.&#10;&#10;&#10;&#10;&#10;    The Red Panda is found&#10;    in the hills of&#10;   ...">
            <a:extLst>
              <a:ext uri="{FF2B5EF4-FFF2-40B4-BE49-F238E27FC236}">
                <a16:creationId xmlns:a16="http://schemas.microsoft.com/office/drawing/2014/main" id="{8662B2C3-D005-4926-A68E-0734C72C5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119" y="1737360"/>
            <a:ext cx="13911943" cy="718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1437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EE83F9-906B-469B-A6FF-91FC75EADF7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endParaRPr lang="en-US"/>
          </a:p>
        </p:txBody>
      </p:sp>
      <p:pic>
        <p:nvPicPr>
          <p:cNvPr id="21506" name="Picture 2" descr="Wildlife&#10;&#10;      The Indian elephant&#10;      is smaller than its&#10;      African counterpart.&#10;      Elephants were&#10;      extens...">
            <a:extLst>
              <a:ext uri="{FF2B5EF4-FFF2-40B4-BE49-F238E27FC236}">
                <a16:creationId xmlns:a16="http://schemas.microsoft.com/office/drawing/2014/main" id="{054C436F-46B9-43EC-8CB7-D30A0FE6E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309" y="1802674"/>
            <a:ext cx="13533120" cy="765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5539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C6BF6B-4948-4A87-AD46-604AB65D3B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23</a:t>
            </a:fld>
            <a:endParaRPr lang="en-US"/>
          </a:p>
        </p:txBody>
      </p:sp>
      <p:pic>
        <p:nvPicPr>
          <p:cNvPr id="22530" name="Picture 2" descr="Monuments&#10;&#10;&#10;       The Meenakshi temple of&#10;      Madurai was built by the&#10;            Pandiyan king&#10;      Kulashekhara in ...">
            <a:extLst>
              <a:ext uri="{FF2B5EF4-FFF2-40B4-BE49-F238E27FC236}">
                <a16:creationId xmlns:a16="http://schemas.microsoft.com/office/drawing/2014/main" id="{66074425-4767-4DB8-B761-AED15697D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309" y="1763486"/>
            <a:ext cx="13794377" cy="738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391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6430EB-C7F9-40B2-928D-A5F5728DCB7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24</a:t>
            </a:fld>
            <a:endParaRPr lang="en-US"/>
          </a:p>
        </p:txBody>
      </p:sp>
      <p:pic>
        <p:nvPicPr>
          <p:cNvPr id="23554" name="Picture 2" descr="Monuments&#10;&#10;&#10;&#10;&#10;Jagannath temple at Puri&#10; ">
            <a:extLst>
              <a:ext uri="{FF2B5EF4-FFF2-40B4-BE49-F238E27FC236}">
                <a16:creationId xmlns:a16="http://schemas.microsoft.com/office/drawing/2014/main" id="{DC9AA257-5406-4553-BD0C-5C86B3C70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497" y="1920240"/>
            <a:ext cx="13611497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1776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6A2BA4-A307-4A95-9EA1-C2F42012559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25</a:t>
            </a:fld>
            <a:endParaRPr lang="en-US"/>
          </a:p>
        </p:txBody>
      </p:sp>
      <p:pic>
        <p:nvPicPr>
          <p:cNvPr id="24578" name="Picture 2" descr="Monuments&#10;&#10;&#10;&#10;&#10;The Taj Mahal was built by the Mughal Emperor Shah&#10;Jahan in the 17th century. It is considered to be&#10;one of ...">
            <a:extLst>
              <a:ext uri="{FF2B5EF4-FFF2-40B4-BE49-F238E27FC236}">
                <a16:creationId xmlns:a16="http://schemas.microsoft.com/office/drawing/2014/main" id="{7C4151FD-36DF-4ADC-8842-5C6BC495B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246" y="1658982"/>
            <a:ext cx="13755188" cy="775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1605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49E1D3-12C5-41EC-A7D6-05DDDA3BB3F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26</a:t>
            </a:fld>
            <a:endParaRPr lang="en-US"/>
          </a:p>
        </p:txBody>
      </p:sp>
      <p:pic>
        <p:nvPicPr>
          <p:cNvPr id="25602" name="Picture 2" descr="Monuments&#10;&#10;&#10;&#10;&#10;                           The Iron pillar in New&#10;                           Delhi constructed 1600&#10;        ...">
            <a:extLst>
              <a:ext uri="{FF2B5EF4-FFF2-40B4-BE49-F238E27FC236}">
                <a16:creationId xmlns:a16="http://schemas.microsoft.com/office/drawing/2014/main" id="{4CB82206-D733-4023-97E7-3ADD00700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686" y="1658983"/>
            <a:ext cx="13781314" cy="770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5571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18059E-2E93-4BF3-A5C1-D76FBF9F987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27</a:t>
            </a:fld>
            <a:endParaRPr lang="en-US"/>
          </a:p>
        </p:txBody>
      </p:sp>
      <p:pic>
        <p:nvPicPr>
          <p:cNvPr id="26626" name="Picture 2" descr="Monuments&#10;&#10;&#10;&#10;&#10;The Hawa Mahal of Jaipur was&#10;built by Sawai Pratap Singh&#10;in the 18th century.&#10; ">
            <a:extLst>
              <a:ext uri="{FF2B5EF4-FFF2-40B4-BE49-F238E27FC236}">
                <a16:creationId xmlns:a16="http://schemas.microsoft.com/office/drawing/2014/main" id="{C38A1C94-05B4-46AA-9D0A-212259AFB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503" y="1672046"/>
            <a:ext cx="13506994" cy="745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3944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BC2F84-FA52-4899-AA2D-376684C750F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28</a:t>
            </a:fld>
            <a:endParaRPr lang="en-US"/>
          </a:p>
        </p:txBody>
      </p:sp>
      <p:pic>
        <p:nvPicPr>
          <p:cNvPr id="27650" name="Picture 2" descr="Monuments&#10;&#10;&#10;&#10;&#10;                         Karnataka State Assembly&#10;                         building, Bangalore.&#10;&#10;&#10;&#10;Statue of...">
            <a:extLst>
              <a:ext uri="{FF2B5EF4-FFF2-40B4-BE49-F238E27FC236}">
                <a16:creationId xmlns:a16="http://schemas.microsoft.com/office/drawing/2014/main" id="{194B2F8F-A158-4552-9DE6-889323C8D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503" y="1972490"/>
            <a:ext cx="13467806" cy="708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5696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2FA554-DE4A-487A-B7AC-E4E8BCA81E0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29</a:t>
            </a:fld>
            <a:endParaRPr lang="en-US"/>
          </a:p>
        </p:txBody>
      </p:sp>
      <p:pic>
        <p:nvPicPr>
          <p:cNvPr id="28674" name="Picture 2" descr="Festivals&#10;&#10;&#10;&#10;&#10;Ganesha Chaturthi is the most important&#10;festival of Mumbai. It is celebrated every&#10;year around September.&#10; ">
            <a:extLst>
              <a:ext uri="{FF2B5EF4-FFF2-40B4-BE49-F238E27FC236}">
                <a16:creationId xmlns:a16="http://schemas.microsoft.com/office/drawing/2014/main" id="{B64039DF-22F0-4DD0-8078-9995606A7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063" y="1737360"/>
            <a:ext cx="13441680" cy="738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195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80" name="Google Shape;180;p2"/>
          <p:cNvSpPr txBox="1">
            <a:spLocks noGrp="1"/>
          </p:cNvSpPr>
          <p:nvPr>
            <p:ph type="ftr" idx="11"/>
          </p:nvPr>
        </p:nvSpPr>
        <p:spPr>
          <a:xfrm>
            <a:off x="4648200" y="9623048"/>
            <a:ext cx="75438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1" name="Google Shape;181;p2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3276600" y="3086100"/>
            <a:ext cx="12377531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0" name="Picture 2" descr="India-a Diverse Nation&#10;&#10;&#10;&#10;&#10;  India is roughly one third the size of&#10; USA.&#10;  It has 29 states and 6 union&#10;territories.&#10;  Th...">
            <a:extLst>
              <a:ext uri="{FF2B5EF4-FFF2-40B4-BE49-F238E27FC236}">
                <a16:creationId xmlns:a16="http://schemas.microsoft.com/office/drawing/2014/main" id="{8B6EE05A-683C-43EA-8E31-CBF5DB5E8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354" y="1391478"/>
            <a:ext cx="14325186" cy="785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9E7D16-45E0-48D8-B491-B2640B6CEFE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30</a:t>
            </a:fld>
            <a:endParaRPr lang="en-US"/>
          </a:p>
        </p:txBody>
      </p:sp>
      <p:pic>
        <p:nvPicPr>
          <p:cNvPr id="29698" name="Picture 2" descr="Festivals&#10;&#10;&#10;&#10;&#10;The Durga Puja is celebrated in&#10;Kolkata every year around October.&#10; ">
            <a:extLst>
              <a:ext uri="{FF2B5EF4-FFF2-40B4-BE49-F238E27FC236}">
                <a16:creationId xmlns:a16="http://schemas.microsoft.com/office/drawing/2014/main" id="{D2436C1F-77CF-42CF-9AC3-4D0E74231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811" y="1802674"/>
            <a:ext cx="13650686" cy="728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3733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D21CC1-FE6E-4106-B0A7-31A9082EB5C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31</a:t>
            </a:fld>
            <a:endParaRPr lang="en-US"/>
          </a:p>
        </p:txBody>
      </p:sp>
      <p:pic>
        <p:nvPicPr>
          <p:cNvPr id="30722" name="Picture 2" descr="Festivals&#10;&#10;&#10;&#10;&#10;Diwali-the festival of lights-is the most&#10;popular festival in India. It is celebrated&#10;throughout the country...">
            <a:extLst>
              <a:ext uri="{FF2B5EF4-FFF2-40B4-BE49-F238E27FC236}">
                <a16:creationId xmlns:a16="http://schemas.microsoft.com/office/drawing/2014/main" id="{47E3736C-69FA-4808-AD42-E470BE1C9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377" y="1632857"/>
            <a:ext cx="13376366" cy="736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9174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D87C51-B9A4-4E8D-91F6-EC80F4C669F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32</a:t>
            </a:fld>
            <a:endParaRPr lang="en-US"/>
          </a:p>
        </p:txBody>
      </p:sp>
      <p:pic>
        <p:nvPicPr>
          <p:cNvPr id="31746" name="Picture 2" descr="Festivals&#10;&#10;&#10;&#10;&#10;Holi–the festival of colors-is celebrated all&#10;over India. The above picture shows Indian&#10;students celebratin...">
            <a:extLst>
              <a:ext uri="{FF2B5EF4-FFF2-40B4-BE49-F238E27FC236}">
                <a16:creationId xmlns:a16="http://schemas.microsoft.com/office/drawing/2014/main" id="{2A7D89BA-E566-42C2-80C1-CF2A59F0A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120" y="1672046"/>
            <a:ext cx="13689874" cy="753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1886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936033-DFAF-414A-AF1A-79B9CA67F0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33</a:t>
            </a:fld>
            <a:endParaRPr lang="en-US"/>
          </a:p>
        </p:txBody>
      </p:sp>
      <p:pic>
        <p:nvPicPr>
          <p:cNvPr id="32770" name="Picture 2" descr="Scenic Beauty&#10;&#10;&#10;&#10;&#10;Kanchenjungha, the      The Thar desert&#10;third highest peak in   is located in&#10;the world(8598m), in    Ra...">
            <a:extLst>
              <a:ext uri="{FF2B5EF4-FFF2-40B4-BE49-F238E27FC236}">
                <a16:creationId xmlns:a16="http://schemas.microsoft.com/office/drawing/2014/main" id="{75CC4A22-CC68-4DA1-9EE0-5B6553866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749" y="1619794"/>
            <a:ext cx="13506994" cy="760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2444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4C5B84-58FB-4298-8060-00A2B8B50AA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34</a:t>
            </a:fld>
            <a:endParaRPr lang="en-US"/>
          </a:p>
        </p:txBody>
      </p:sp>
      <p:pic>
        <p:nvPicPr>
          <p:cNvPr id="34818" name="Picture 2" descr="Costumes&#10;&#10;&#10;&#10;&#10;A lady in a saree.&#10; ">
            <a:extLst>
              <a:ext uri="{FF2B5EF4-FFF2-40B4-BE49-F238E27FC236}">
                <a16:creationId xmlns:a16="http://schemas.microsoft.com/office/drawing/2014/main" id="{F916066E-4A1C-46B9-A780-5BA60C98B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811" y="1711235"/>
            <a:ext cx="13454743" cy="732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356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9E804B-D75D-466E-ABAB-63152CE3A6B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35</a:t>
            </a:fld>
            <a:endParaRPr lang="en-US"/>
          </a:p>
        </p:txBody>
      </p:sp>
      <p:pic>
        <p:nvPicPr>
          <p:cNvPr id="33794" name="Picture 2" descr="Scenic Beauty&#10;&#10;         The backwaters of&#10;         Kerala.&#10;&#10;&#10;&#10;&#10;         Ladakh is one of the&#10;         coldest inhabited&#10;  ...">
            <a:extLst>
              <a:ext uri="{FF2B5EF4-FFF2-40B4-BE49-F238E27FC236}">
                <a16:creationId xmlns:a16="http://schemas.microsoft.com/office/drawing/2014/main" id="{A514564A-B11E-4280-A4B2-9B5477332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313" y="1645920"/>
            <a:ext cx="13689875" cy="764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6124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00E171-19F5-4EC0-823E-7A0BC5F3C86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36</a:t>
            </a:fld>
            <a:endParaRPr lang="en-US"/>
          </a:p>
        </p:txBody>
      </p:sp>
      <p:pic>
        <p:nvPicPr>
          <p:cNvPr id="35842" name="Picture 2" descr="Costumes&#10;&#10;&#10;&#10;&#10;A lady in a Ghagra Choli.&#10; ">
            <a:extLst>
              <a:ext uri="{FF2B5EF4-FFF2-40B4-BE49-F238E27FC236}">
                <a16:creationId xmlns:a16="http://schemas.microsoft.com/office/drawing/2014/main" id="{89225FF1-AA59-42B6-9CDB-BEB53703A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58982"/>
            <a:ext cx="13559246" cy="766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6433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8D2B08-1154-4FF1-BDE2-63AD825612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37</a:t>
            </a:fld>
            <a:endParaRPr lang="en-US"/>
          </a:p>
        </p:txBody>
      </p:sp>
      <p:pic>
        <p:nvPicPr>
          <p:cNvPr id="36866" name="Picture 2" descr="Costumes&#10;&#10;&#10;&#10;&#10;A lady in a Churidar.&#10; ">
            <a:extLst>
              <a:ext uri="{FF2B5EF4-FFF2-40B4-BE49-F238E27FC236}">
                <a16:creationId xmlns:a16="http://schemas.microsoft.com/office/drawing/2014/main" id="{56DD0C1A-63E1-4728-B069-9D3AF13D9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371" y="1815737"/>
            <a:ext cx="13755189" cy="715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0153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D6FF1D-946E-432D-9ED7-00B68BB164C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38</a:t>
            </a:fld>
            <a:endParaRPr lang="en-US"/>
          </a:p>
        </p:txBody>
      </p:sp>
      <p:pic>
        <p:nvPicPr>
          <p:cNvPr id="37892" name="Picture 4" descr="Costumes&#10;&#10;&#10;&#10;&#10;A Sikh in a turban.&#10; ">
            <a:extLst>
              <a:ext uri="{FF2B5EF4-FFF2-40B4-BE49-F238E27FC236}">
                <a16:creationId xmlns:a16="http://schemas.microsoft.com/office/drawing/2014/main" id="{654D9BEC-7CEE-4EBF-9212-916C68E48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623" y="1841863"/>
            <a:ext cx="13533120" cy="726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603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D9583B-2A59-429E-8387-7D4F66F2E16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39</a:t>
            </a:fld>
            <a:endParaRPr lang="en-US"/>
          </a:p>
        </p:txBody>
      </p:sp>
      <p:pic>
        <p:nvPicPr>
          <p:cNvPr id="38914" name="Picture 2" descr="Marriage&#10;&#10;&#10;&#10;&#10;An Indian marriage ceremony.&#10; ">
            <a:extLst>
              <a:ext uri="{FF2B5EF4-FFF2-40B4-BE49-F238E27FC236}">
                <a16:creationId xmlns:a16="http://schemas.microsoft.com/office/drawing/2014/main" id="{F9133693-52D9-4B4B-9D38-FB9D7E08B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937" y="1854926"/>
            <a:ext cx="13389429" cy="766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198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"/>
          <p:cNvSpPr/>
          <p:nvPr/>
        </p:nvSpPr>
        <p:spPr>
          <a:xfrm>
            <a:off x="7284019" y="9251434"/>
            <a:ext cx="110039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4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4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00" name="Google Shape;200;p4"/>
          <p:cNvSpPr txBox="1">
            <a:spLocks noGrp="1"/>
          </p:cNvSpPr>
          <p:nvPr>
            <p:ph type="ftr" idx="11"/>
          </p:nvPr>
        </p:nvSpPr>
        <p:spPr>
          <a:xfrm>
            <a:off x="5486400" y="9639300"/>
            <a:ext cx="76200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1" name="Google Shape;201;p4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2" name="Google Shape;202;p4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74" name="Picture 2" descr="Religions of India&#10;&#10;&#10;&#10;Hindu Temple               Jain Temple&#10;&#10;&#10;&#10;&#10;Sikh Gurudwara           Buddhist Pagoda&#10; Four major reli...">
            <a:extLst>
              <a:ext uri="{FF2B5EF4-FFF2-40B4-BE49-F238E27FC236}">
                <a16:creationId xmlns:a16="http://schemas.microsoft.com/office/drawing/2014/main" id="{0F2568C7-EB76-409A-B42C-261EB1EE6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233" y="1570383"/>
            <a:ext cx="13987254" cy="749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9908C4-F05C-4457-B0EE-1AB371F56FE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40</a:t>
            </a:fld>
            <a:endParaRPr lang="en-US"/>
          </a:p>
        </p:txBody>
      </p:sp>
      <p:pic>
        <p:nvPicPr>
          <p:cNvPr id="39938" name="Picture 2" descr="Technology&#10;&#10;     India developed her own&#10;   supercomputer in the mid&#10;   eighties.&#10;     India successfully launched&#10;   her ...">
            <a:extLst>
              <a:ext uri="{FF2B5EF4-FFF2-40B4-BE49-F238E27FC236}">
                <a16:creationId xmlns:a16="http://schemas.microsoft.com/office/drawing/2014/main" id="{34E2918F-9A78-4C77-BEFB-C0D4C4604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680" y="1763486"/>
            <a:ext cx="13990320" cy="762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7935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6EF481-A8A7-4F6C-832B-F230B7E1C7D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41</a:t>
            </a:fld>
            <a:endParaRPr lang="en-US"/>
          </a:p>
        </p:txBody>
      </p:sp>
      <p:pic>
        <p:nvPicPr>
          <p:cNvPr id="40962" name="Picture 2" descr="India-the Largest Film Industry&#10;&#10;&#10;&#10;&#10; India is the largest film producing nation in&#10;      the world. Each year India produc...">
            <a:extLst>
              <a:ext uri="{FF2B5EF4-FFF2-40B4-BE49-F238E27FC236}">
                <a16:creationId xmlns:a16="http://schemas.microsoft.com/office/drawing/2014/main" id="{A079DE4C-2EDC-41D4-B778-B9EC1E2D6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743" y="1685108"/>
            <a:ext cx="13911943" cy="785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9074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5ACBA6-74CF-41E0-9E27-9E42F123DBE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42</a:t>
            </a:fld>
            <a:endParaRPr lang="en-US"/>
          </a:p>
        </p:txBody>
      </p:sp>
      <p:pic>
        <p:nvPicPr>
          <p:cNvPr id="41986" name="Picture 2" descr="Sports&#10;&#10;&#10;&#10;&#10;Cricket is the most&#10; popular sport in&#10;       India.&#10;&#10;&#10;&#10;            Hockey is the national sport of India.&#10; ">
            <a:extLst>
              <a:ext uri="{FF2B5EF4-FFF2-40B4-BE49-F238E27FC236}">
                <a16:creationId xmlns:a16="http://schemas.microsoft.com/office/drawing/2014/main" id="{7461C0A3-3B4B-42BC-925A-C37512F11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126" y="1828800"/>
            <a:ext cx="13506994" cy="781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6082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9813F-6578-4B1F-B02F-06EF24DAF31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43</a:t>
            </a:fld>
            <a:endParaRPr lang="en-US"/>
          </a:p>
        </p:txBody>
      </p:sp>
      <p:pic>
        <p:nvPicPr>
          <p:cNvPr id="43010" name="Picture 2" descr="Sports&#10;&#10;         The game of Polo&#10;           originated in&#10;              Manipur.&#10;&#10;&#10;&#10;&#10;         Kabaddi is very&#10;          p...">
            <a:extLst>
              <a:ext uri="{FF2B5EF4-FFF2-40B4-BE49-F238E27FC236}">
                <a16:creationId xmlns:a16="http://schemas.microsoft.com/office/drawing/2014/main" id="{80873021-2432-42DF-A0B6-9A4C08F36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371" y="1554480"/>
            <a:ext cx="13716000" cy="778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3623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FA7038-B56B-4D6F-91D2-8A0F63F97FE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44</a:t>
            </a:fld>
            <a:endParaRPr lang="en-US"/>
          </a:p>
        </p:txBody>
      </p:sp>
      <p:pic>
        <p:nvPicPr>
          <p:cNvPr id="44034" name="Picture 2" descr="India: Technology Superpower&#10;   Over 100 MNCs have set up R&amp;D facilities in India in the&#10;    past five years. These inclu...">
            <a:extLst>
              <a:ext uri="{FF2B5EF4-FFF2-40B4-BE49-F238E27FC236}">
                <a16:creationId xmlns:a16="http://schemas.microsoft.com/office/drawing/2014/main" id="{D925DF4E-68A4-4847-BE6B-9C61C5C08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925" y="2081484"/>
            <a:ext cx="13859691" cy="778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2135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403FA4-1B1A-4538-BD55-84C7469869A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45</a:t>
            </a:fld>
            <a:endParaRPr lang="en-US"/>
          </a:p>
        </p:txBody>
      </p:sp>
      <p:pic>
        <p:nvPicPr>
          <p:cNvPr id="45058" name="Picture 2" descr="Indians abroad&#10;A snapshot of Indians at the helm of leading Global&#10;                   businesses&#10;            The Co-founde...">
            <a:extLst>
              <a:ext uri="{FF2B5EF4-FFF2-40B4-BE49-F238E27FC236}">
                <a16:creationId xmlns:a16="http://schemas.microsoft.com/office/drawing/2014/main" id="{D8CC86D8-4553-4356-811F-608C8ED3D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559" y="1672046"/>
            <a:ext cx="13702937" cy="7967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6249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6777C3-59A5-4356-8CE3-ABFBFF6A917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46</a:t>
            </a:fld>
            <a:endParaRPr lang="en-US"/>
          </a:p>
        </p:txBody>
      </p:sp>
      <p:pic>
        <p:nvPicPr>
          <p:cNvPr id="46082" name="Picture 2" descr="Indians in the USA.&#10;                                  Statistics that show:&#10;&#10;                                  38%   of   ...">
            <a:extLst>
              <a:ext uri="{FF2B5EF4-FFF2-40B4-BE49-F238E27FC236}">
                <a16:creationId xmlns:a16="http://schemas.microsoft.com/office/drawing/2014/main" id="{E17C0B53-80D6-400A-9D58-AB02CCEFE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937" y="1711234"/>
            <a:ext cx="13520057" cy="779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7278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F1B635-A48A-48C5-A108-ADC734D278C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47</a:t>
            </a:fld>
            <a:endParaRPr lang="en-US"/>
          </a:p>
        </p:txBody>
      </p:sp>
      <p:pic>
        <p:nvPicPr>
          <p:cNvPr id="47106" name="Picture 2" descr="“IIT = MIT + Princeton” MITCBS ‘60 Minutes’.&#10;  “IIT = Harvard +&#10;                   Harvard + , says + Princeton”&#10;     CBS'...">
            <a:extLst>
              <a:ext uri="{FF2B5EF4-FFF2-40B4-BE49-F238E27FC236}">
                <a16:creationId xmlns:a16="http://schemas.microsoft.com/office/drawing/2014/main" id="{7F951814-8746-4DB2-98C7-111D1D474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057" y="1489166"/>
            <a:ext cx="13951132" cy="785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2883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8A7F77-BDC4-4ED5-9D9F-707332B0AC7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48</a:t>
            </a:fld>
            <a:endParaRPr lang="en-US"/>
          </a:p>
        </p:txBody>
      </p:sp>
      <p:pic>
        <p:nvPicPr>
          <p:cNvPr id="48132" name="Picture 4" descr="Mahatma Gandhi&#10;                       (1869-1948):&#10;&#10;Gandhi was once asked what he thought about Western&#10; Civilization. His...">
            <a:extLst>
              <a:ext uri="{FF2B5EF4-FFF2-40B4-BE49-F238E27FC236}">
                <a16:creationId xmlns:a16="http://schemas.microsoft.com/office/drawing/2014/main" id="{E56814C9-927F-405A-913A-67B7EA15F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743" y="1815737"/>
            <a:ext cx="13689874" cy="765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7307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A843A9-7FC8-4D30-A590-991F63E9A6E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49</a:t>
            </a:fld>
            <a:endParaRPr lang="en-US"/>
          </a:p>
        </p:txBody>
      </p:sp>
      <p:pic>
        <p:nvPicPr>
          <p:cNvPr id="49154" name="Picture 2" descr="Sir C.V. Raman, (1888 – 1970)&#10;1930 - Nobel Laureate in Physics for work on scattering of&#10;light and Raman effect.&#10;&#10;&#10;&#10;&#10;Sir J...">
            <a:extLst>
              <a:ext uri="{FF2B5EF4-FFF2-40B4-BE49-F238E27FC236}">
                <a16:creationId xmlns:a16="http://schemas.microsoft.com/office/drawing/2014/main" id="{C8A497E4-A0C2-4E97-B391-2DDAD8AC1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994" y="1776548"/>
            <a:ext cx="13716000" cy="755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653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5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5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10" name="Google Shape;210;p5"/>
          <p:cNvSpPr txBox="1">
            <a:spLocks noGrp="1"/>
          </p:cNvSpPr>
          <p:nvPr>
            <p:ph type="ftr" idx="11"/>
          </p:nvPr>
        </p:nvSpPr>
        <p:spPr>
          <a:xfrm>
            <a:off x="6324600" y="9639300"/>
            <a:ext cx="60960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1" name="Google Shape;211;p5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098" name="Picture 2" descr="Religions of India&#10;&#10;&#10;&#10;&#10;Bahai Lotus Temple           Parsi Fire Temple         Jewish Synagogue&#10;&#10;&#10;&#10;&#10;      St. Paul's Cathed...">
            <a:extLst>
              <a:ext uri="{FF2B5EF4-FFF2-40B4-BE49-F238E27FC236}">
                <a16:creationId xmlns:a16="http://schemas.microsoft.com/office/drawing/2014/main" id="{2734E70A-0D78-4B7E-B30B-C36F8FE46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948" y="1431234"/>
            <a:ext cx="13827401" cy="7598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8AEC38-4A32-494E-9BC8-AB630F40464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50</a:t>
            </a:fld>
            <a:endParaRPr lang="en-US"/>
          </a:p>
        </p:txBody>
      </p:sp>
      <p:pic>
        <p:nvPicPr>
          <p:cNvPr id="50178" name="Picture 2" descr="Srinivasa Ramanujam,(1887 – 1920):&#10;Great Indian Mathematician, whose interest from&#10;academics at Trinity, College, Cambridg...">
            <a:extLst>
              <a:ext uri="{FF2B5EF4-FFF2-40B4-BE49-F238E27FC236}">
                <a16:creationId xmlns:a16="http://schemas.microsoft.com/office/drawing/2014/main" id="{8EB5AC0D-5695-45C5-A0E2-F213311AB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811" y="1606732"/>
            <a:ext cx="13520058" cy="803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6001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1791B6-A567-4A46-82A8-7FBB7EA28BA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51</a:t>
            </a:fld>
            <a:endParaRPr lang="en-US"/>
          </a:p>
        </p:txBody>
      </p:sp>
      <p:pic>
        <p:nvPicPr>
          <p:cNvPr id="51202" name="Picture 2" descr="India&#10;            It is the only society in&#10;                the world which has&#10;               never known slavery.&#10;&#10;     ...">
            <a:extLst>
              <a:ext uri="{FF2B5EF4-FFF2-40B4-BE49-F238E27FC236}">
                <a16:creationId xmlns:a16="http://schemas.microsoft.com/office/drawing/2014/main" id="{0631A05D-BA67-47FD-8230-8088675AB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89166"/>
            <a:ext cx="13624560" cy="786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05319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7BADCB-4319-4408-A095-460E672CE2C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52</a:t>
            </a:fld>
            <a:endParaRPr lang="en-US"/>
          </a:p>
        </p:txBody>
      </p:sp>
      <p:pic>
        <p:nvPicPr>
          <p:cNvPr id="52226" name="Picture 2" descr="A Brief History of Time&#10;           Vedic Civilization&#10;   Indus &amp; Saraswati Civilizations&#10;    Rise of Jainism and Buddhism&#10;...">
            <a:extLst>
              <a:ext uri="{FF2B5EF4-FFF2-40B4-BE49-F238E27FC236}">
                <a16:creationId xmlns:a16="http://schemas.microsoft.com/office/drawing/2014/main" id="{418AE20F-BDF1-4684-8A97-C38FCE0B2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06731"/>
            <a:ext cx="13376366" cy="77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9636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246480-9985-45BE-AEBB-E58E7626636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53</a:t>
            </a:fld>
            <a:endParaRPr lang="en-US"/>
          </a:p>
        </p:txBody>
      </p:sp>
      <p:pic>
        <p:nvPicPr>
          <p:cNvPr id="53250" name="Picture 2" descr="India&#10;• India invented the Number         • Ayurveda is the earliest school&#10;  System. Zero was invented by        of medic...">
            <a:extLst>
              <a:ext uri="{FF2B5EF4-FFF2-40B4-BE49-F238E27FC236}">
                <a16:creationId xmlns:a16="http://schemas.microsoft.com/office/drawing/2014/main" id="{4CCCB325-4356-448D-8ED5-A37A8FC68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749" y="1724297"/>
            <a:ext cx="13650685" cy="740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8223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E6412A-90A6-4F66-A890-B9171CFDA81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54</a:t>
            </a:fld>
            <a:endParaRPr lang="en-US"/>
          </a:p>
        </p:txBody>
      </p:sp>
      <p:pic>
        <p:nvPicPr>
          <p:cNvPr id="54274" name="Picture 2" descr="Languages of India&#10;&#10;&#10;Assamese        Bengal     Gujara&#10;                i          ti&#10;Hindi           Kannada    Konkani&#10;Ma...">
            <a:extLst>
              <a:ext uri="{FF2B5EF4-FFF2-40B4-BE49-F238E27FC236}">
                <a16:creationId xmlns:a16="http://schemas.microsoft.com/office/drawing/2014/main" id="{5E5DC911-C327-4D2B-9D6D-C59FE8755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931" y="1645920"/>
            <a:ext cx="13964195" cy="772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69461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3C23DE-27CA-44CB-B86F-88315F71173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55</a:t>
            </a:fld>
            <a:endParaRPr lang="en-US"/>
          </a:p>
        </p:txBody>
      </p:sp>
      <p:pic>
        <p:nvPicPr>
          <p:cNvPr id="55298" name="Picture 2" descr="The Ancient Vedic Hymns&#10;     Rig Veda - Knowledge of Hymns, 10,859 verses&#10;“There is only one truth, only men describe it i...">
            <a:extLst>
              <a:ext uri="{FF2B5EF4-FFF2-40B4-BE49-F238E27FC236}">
                <a16:creationId xmlns:a16="http://schemas.microsoft.com/office/drawing/2014/main" id="{E87E6C00-A970-461F-BF38-1CC4D6AA6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623" y="1606731"/>
            <a:ext cx="13702937" cy="779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17710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59DEEE-B37B-4D1E-BB96-2F693934D8B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56</a:t>
            </a:fld>
            <a:endParaRPr lang="en-US"/>
          </a:p>
        </p:txBody>
      </p:sp>
      <p:pic>
        <p:nvPicPr>
          <p:cNvPr id="56322" name="Picture 2" descr="Sanskrit was the classical language of India, older than&#10;                     Hebrew and Latin.&#10; It is the oldest, most sc...">
            <a:extLst>
              <a:ext uri="{FF2B5EF4-FFF2-40B4-BE49-F238E27FC236}">
                <a16:creationId xmlns:a16="http://schemas.microsoft.com/office/drawing/2014/main" id="{430CBC09-C1B2-4AF0-A7F3-E70E3A834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623" y="1711234"/>
            <a:ext cx="13559246" cy="751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7155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832B2-C641-4FA5-9D7C-B4DB16F07E5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57</a:t>
            </a:fld>
            <a:endParaRPr lang="en-US"/>
          </a:p>
        </p:txBody>
      </p:sp>
      <p:pic>
        <p:nvPicPr>
          <p:cNvPr id="57346" name="Picture 2" descr="India&#10;                                                Theory of Continued Fraction&#10;   Madhavacharya discovered          ...">
            <a:extLst>
              <a:ext uri="{FF2B5EF4-FFF2-40B4-BE49-F238E27FC236}">
                <a16:creationId xmlns:a16="http://schemas.microsoft.com/office/drawing/2014/main" id="{D0034577-1332-47DD-AE94-D1D636B6D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67542"/>
            <a:ext cx="13533120" cy="755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29689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374ED7-8DFA-420D-B910-B7063FFEF37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58</a:t>
            </a:fld>
            <a:endParaRPr lang="en-US"/>
          </a:p>
        </p:txBody>
      </p:sp>
      <p:pic>
        <p:nvPicPr>
          <p:cNvPr id="58370" name="Picture 2" descr="The Surya Siddhanta,&#10;&#10;       A textbook on astronomy of ancient India,&#10;last compiled in 1000 BC, believed to be handed dow...">
            <a:extLst>
              <a:ext uri="{FF2B5EF4-FFF2-40B4-BE49-F238E27FC236}">
                <a16:creationId xmlns:a16="http://schemas.microsoft.com/office/drawing/2014/main" id="{8DF6305A-DCC2-4177-AF77-EDFF32503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063" y="1632857"/>
            <a:ext cx="13402491" cy="819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78921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2374C9-5310-4969-AEB4-9148280D50A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59</a:t>
            </a:fld>
            <a:endParaRPr lang="en-US"/>
          </a:p>
        </p:txBody>
      </p:sp>
      <p:pic>
        <p:nvPicPr>
          <p:cNvPr id="59394" name="Picture 2" descr="India&#10;&#10;   The value of &quot;pi&quot; was first         Maharshi Sushruta is the&#10;    calculated by Boudhayana,            father o...">
            <a:extLst>
              <a:ext uri="{FF2B5EF4-FFF2-40B4-BE49-F238E27FC236}">
                <a16:creationId xmlns:a16="http://schemas.microsoft.com/office/drawing/2014/main" id="{924692D7-FE69-46E2-B901-A2CF1A0DA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371" y="1632856"/>
            <a:ext cx="13859692" cy="7445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113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6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6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6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20" name="Google Shape;220;p6"/>
          <p:cNvSpPr txBox="1">
            <a:spLocks noGrp="1"/>
          </p:cNvSpPr>
          <p:nvPr>
            <p:ph type="ftr" idx="11"/>
          </p:nvPr>
        </p:nvSpPr>
        <p:spPr>
          <a:xfrm>
            <a:off x="5334000" y="9639300"/>
            <a:ext cx="61722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1" name="Google Shape;221;p6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2" name="Google Shape;222;p6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22" name="Picture 2" descr="India-the Largest Democracy&#10;&#10;&#10;&#10;&#10;India is the largest democracy in the world,&#10; seventh largest country and the second most&#10;...">
            <a:extLst>
              <a:ext uri="{FF2B5EF4-FFF2-40B4-BE49-F238E27FC236}">
                <a16:creationId xmlns:a16="http://schemas.microsoft.com/office/drawing/2014/main" id="{44F10CD6-4748-43DD-A257-B136D2438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988" y="1530626"/>
            <a:ext cx="14357900" cy="747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EE207C-E7C7-4093-8270-A9235591511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60</a:t>
            </a:fld>
            <a:endParaRPr lang="en-US"/>
          </a:p>
        </p:txBody>
      </p:sp>
      <p:pic>
        <p:nvPicPr>
          <p:cNvPr id="60418" name="Picture 2" descr="Kalarippayat - Origin of&#10;     Martial arts – 200 BC&#10;&#10;Kerala, South India, guardians of the origins of modern&#10;             ...">
            <a:extLst>
              <a:ext uri="{FF2B5EF4-FFF2-40B4-BE49-F238E27FC236}">
                <a16:creationId xmlns:a16="http://schemas.microsoft.com/office/drawing/2014/main" id="{2042A8F5-A0C0-4C08-9559-0BE33F4BC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560" y="1711234"/>
            <a:ext cx="13689874" cy="770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27621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27D6BB-71ED-4C09-8BFC-DDC8358D629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61</a:t>
            </a:fld>
            <a:endParaRPr lang="en-US"/>
          </a:p>
        </p:txBody>
      </p:sp>
      <p:pic>
        <p:nvPicPr>
          <p:cNvPr id="61442" name="Picture 2" descr="The Encyclopaedia Britannica says:&#10;&#10;&quot;Man must have an original cradle land whence the&#10;                   peopling of&#10;   th...">
            <a:extLst>
              <a:ext uri="{FF2B5EF4-FFF2-40B4-BE49-F238E27FC236}">
                <a16:creationId xmlns:a16="http://schemas.microsoft.com/office/drawing/2014/main" id="{3095A01D-E7D7-4025-A39D-CA485043D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554" y="1606730"/>
            <a:ext cx="13951132" cy="732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22885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370B97-76AE-4D60-9253-CA732FA1BFD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62</a:t>
            </a:fld>
            <a:endParaRPr lang="en-US"/>
          </a:p>
        </p:txBody>
      </p:sp>
      <p:pic>
        <p:nvPicPr>
          <p:cNvPr id="62466" name="Picture 2" descr="Future&#10; ">
            <a:extLst>
              <a:ext uri="{FF2B5EF4-FFF2-40B4-BE49-F238E27FC236}">
                <a16:creationId xmlns:a16="http://schemas.microsoft.com/office/drawing/2014/main" id="{CEE8D38E-A474-46FF-93DD-8A30DD901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617" y="1619794"/>
            <a:ext cx="14068697" cy="787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8569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68E6AF-702F-4F79-88E9-2E0B836961F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63</a:t>
            </a:fld>
            <a:endParaRPr lang="en-US"/>
          </a:p>
        </p:txBody>
      </p:sp>
      <p:pic>
        <p:nvPicPr>
          <p:cNvPr id="63490" name="Picture 2" descr="Secular Tolerance&#10;            &quot;In India today,&#10;we have a lady born a Catholic (Sonia&#10;                 Gandhi)&#10; stepping as...">
            <a:extLst>
              <a:ext uri="{FF2B5EF4-FFF2-40B4-BE49-F238E27FC236}">
                <a16:creationId xmlns:a16="http://schemas.microsoft.com/office/drawing/2014/main" id="{7FAFEB78-F503-426F-B2A5-9F7FA7CE3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29" y="1632857"/>
            <a:ext cx="13977257" cy="761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06310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157D16-3F2F-4B06-BA0E-57FCA265B8C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64</a:t>
            </a:fld>
            <a:endParaRPr lang="en-US"/>
          </a:p>
        </p:txBody>
      </p:sp>
      <p:pic>
        <p:nvPicPr>
          <p:cNvPr id="64514" name="Picture 2" descr="Goldman Sachs Report of 1 October, 2003 –&#10;       &quot;Dreaming with BRICs: The path to 2050&quot;&#10;&#10;   India's GDP will reach $ 1 tr...">
            <a:extLst>
              <a:ext uri="{FF2B5EF4-FFF2-40B4-BE49-F238E27FC236}">
                <a16:creationId xmlns:a16="http://schemas.microsoft.com/office/drawing/2014/main" id="{A78C42D5-E506-4F5B-B9E7-CB6F6E479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617" y="1750423"/>
            <a:ext cx="14042572" cy="758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04874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08678E-E265-48B9-A7E7-B939160B3FB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65</a:t>
            </a:fld>
            <a:endParaRPr lang="en-US"/>
          </a:p>
        </p:txBody>
      </p:sp>
      <p:pic>
        <p:nvPicPr>
          <p:cNvPr id="65538" name="Picture 2">
            <a:extLst>
              <a:ext uri="{FF2B5EF4-FFF2-40B4-BE49-F238E27FC236}">
                <a16:creationId xmlns:a16="http://schemas.microsoft.com/office/drawing/2014/main" id="{4E315842-7DFC-407A-BF5E-996E2F900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057" y="1672046"/>
            <a:ext cx="13716000" cy="77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76431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806B7D-3C0F-4E73-ADEB-82FD92150AA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66</a:t>
            </a:fld>
            <a:endParaRPr lang="en-US"/>
          </a:p>
        </p:txBody>
      </p:sp>
      <p:pic>
        <p:nvPicPr>
          <p:cNvPr id="66562" name="Picture 2" descr="Ex-Prime Minister,&#10;         Sri Atal Bihari Vajpayee&#10;A treaty was signed on 6 January, 2004, establishing a&#10;   South Asian...">
            <a:extLst>
              <a:ext uri="{FF2B5EF4-FFF2-40B4-BE49-F238E27FC236}">
                <a16:creationId xmlns:a16="http://schemas.microsoft.com/office/drawing/2014/main" id="{EA2F5357-11C8-4F78-9D03-7115C05F7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623" y="1619794"/>
            <a:ext cx="13546183" cy="779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72369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F355DA-CA23-443D-908F-BE883DEC4AB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67</a:t>
            </a:fld>
            <a:endParaRPr lang="en-US"/>
          </a:p>
        </p:txBody>
      </p:sp>
      <p:pic>
        <p:nvPicPr>
          <p:cNvPr id="67586" name="Picture 2" descr="Dr Abdul Kalam, President of India,&#10;  father of India’s space, missile and satellite programme and author of&#10;             ...">
            <a:extLst>
              <a:ext uri="{FF2B5EF4-FFF2-40B4-BE49-F238E27FC236}">
                <a16:creationId xmlns:a16="http://schemas.microsoft.com/office/drawing/2014/main" id="{FD4FE132-B4AD-490F-B0FA-68275B7A3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681" y="1672046"/>
            <a:ext cx="13820502" cy="7967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70772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FBAD94-DC4B-4F0A-8F9D-F6AFCD760D1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68</a:t>
            </a:fld>
            <a:endParaRPr lang="en-US"/>
          </a:p>
        </p:txBody>
      </p:sp>
      <p:pic>
        <p:nvPicPr>
          <p:cNvPr id="68610" name="Picture 2" descr="India’s population to be the largest in the world&#10;&#10;&#10;&#10;India is set to overtake China as the world's most populous&#10;         ...">
            <a:extLst>
              <a:ext uri="{FF2B5EF4-FFF2-40B4-BE49-F238E27FC236}">
                <a16:creationId xmlns:a16="http://schemas.microsoft.com/office/drawing/2014/main" id="{9D572FEF-750E-4F8C-A34B-CE71BA224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183" y="1698172"/>
            <a:ext cx="13794377" cy="774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02922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615296-B48A-470D-BAF5-6EF17B1EFE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69</a:t>
            </a:fld>
            <a:endParaRPr lang="en-US"/>
          </a:p>
        </p:txBody>
      </p:sp>
      <p:pic>
        <p:nvPicPr>
          <p:cNvPr id="69634" name="Picture 2" descr="The End&#10;Hindu Students Council (HSC) – NCSU and Maitri&#10; ">
            <a:extLst>
              <a:ext uri="{FF2B5EF4-FFF2-40B4-BE49-F238E27FC236}">
                <a16:creationId xmlns:a16="http://schemas.microsoft.com/office/drawing/2014/main" id="{2DEEEE34-A7F6-40B0-9B05-5E0741400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309" y="1593668"/>
            <a:ext cx="13742125" cy="821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37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7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7"/>
          <p:cNvSpPr/>
          <p:nvPr/>
        </p:nvSpPr>
        <p:spPr>
          <a:xfrm>
            <a:off x="17598298" y="2607950"/>
            <a:ext cx="47700" cy="64200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7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30" name="Google Shape;230;p7"/>
          <p:cNvSpPr txBox="1">
            <a:spLocks noGrp="1"/>
          </p:cNvSpPr>
          <p:nvPr>
            <p:ph type="ftr" idx="11"/>
          </p:nvPr>
        </p:nvSpPr>
        <p:spPr>
          <a:xfrm>
            <a:off x="6400800" y="9639300"/>
            <a:ext cx="61722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1" name="Google Shape;231;p7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2" name="Google Shape;232;p7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46" name="Picture 2" descr="India-an Ancient Civilization&#10;&#10;&#10;&#10;&#10;India is one of the oldest continuous civilizations.&#10;The story of civilization begins in...">
            <a:extLst>
              <a:ext uri="{FF2B5EF4-FFF2-40B4-BE49-F238E27FC236}">
                <a16:creationId xmlns:a16="http://schemas.microsoft.com/office/drawing/2014/main" id="{854C0601-8C27-46A5-B5C7-414787D26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770" y="1689652"/>
            <a:ext cx="13958530" cy="7338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9565B8-AF8F-4A0C-9863-1131CE93F4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70</a:t>
            </a:fld>
            <a:endParaRPr lang="en-US"/>
          </a:p>
        </p:txBody>
      </p:sp>
      <p:pic>
        <p:nvPicPr>
          <p:cNvPr id="70658" name="Picture 2" descr="A Glimpse Of India">
            <a:extLst>
              <a:ext uri="{FF2B5EF4-FFF2-40B4-BE49-F238E27FC236}">
                <a16:creationId xmlns:a16="http://schemas.microsoft.com/office/drawing/2014/main" id="{C1104CBD-466C-45DA-95D5-A071F98EC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91" y="1606731"/>
            <a:ext cx="14016446" cy="786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9124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55AE4F-C139-4E34-BA31-86DF06B9BDF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162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8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8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8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40" name="Google Shape;240;p8"/>
          <p:cNvSpPr txBox="1">
            <a:spLocks noGrp="1"/>
          </p:cNvSpPr>
          <p:nvPr>
            <p:ph type="ftr" idx="11"/>
          </p:nvPr>
        </p:nvSpPr>
        <p:spPr>
          <a:xfrm>
            <a:off x="6324600" y="96393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1" name="Google Shape;241;p8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2" name="Google Shape;242;p8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70" name="Picture 2" descr="Dances of India&#10;&#10;&#10;&#10;&#10;   The cultural richness of India is&#10;reflected in her numerous classical and&#10;              folk dances.&#10; ">
            <a:extLst>
              <a:ext uri="{FF2B5EF4-FFF2-40B4-BE49-F238E27FC236}">
                <a16:creationId xmlns:a16="http://schemas.microsoft.com/office/drawing/2014/main" id="{553F697C-7429-44BD-B4A0-CD18E7FE7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339" y="1530626"/>
            <a:ext cx="13906913" cy="747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9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9"/>
          <p:cNvSpPr/>
          <p:nvPr/>
        </p:nvSpPr>
        <p:spPr>
          <a:xfrm>
            <a:off x="17517173" y="2426950"/>
            <a:ext cx="47700" cy="64200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9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50" name="Google Shape;250;p9"/>
          <p:cNvSpPr txBox="1">
            <a:spLocks noGrp="1"/>
          </p:cNvSpPr>
          <p:nvPr>
            <p:ph type="ftr" idx="11"/>
          </p:nvPr>
        </p:nvSpPr>
        <p:spPr>
          <a:xfrm>
            <a:off x="6324600" y="95631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1" name="Google Shape;251;p9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2" name="Google Shape;252;p9"/>
          <p:cNvSpPr/>
          <p:nvPr/>
        </p:nvSpPr>
        <p:spPr>
          <a:xfrm>
            <a:off x="3810000" y="3086100"/>
            <a:ext cx="11844130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194" name="Picture 2" descr="Bharatnatyam&#10;&#10;&#10;&#10;&#10; Bharatnatyam is one of the seven major&#10;classical dance forms, which originated&#10;in India. It originated i...">
            <a:extLst>
              <a:ext uri="{FF2B5EF4-FFF2-40B4-BE49-F238E27FC236}">
                <a16:creationId xmlns:a16="http://schemas.microsoft.com/office/drawing/2014/main" id="{763635F3-01AE-4187-8870-52FDA8BB9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657" y="1649896"/>
            <a:ext cx="13987465" cy="743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06E3624ECFC548A4DF86F008EAC208" ma:contentTypeVersion="6" ma:contentTypeDescription="Create a new document." ma:contentTypeScope="" ma:versionID="0f8ce1cef1e4caa3020e6a174acd0930">
  <xsd:schema xmlns:xsd="http://www.w3.org/2001/XMLSchema" xmlns:xs="http://www.w3.org/2001/XMLSchema" xmlns:p="http://schemas.microsoft.com/office/2006/metadata/properties" xmlns:ns2="e91115c6-dbcc-4792-b5e1-0b7c1f988c2a" xmlns:ns3="821f6280-7ad3-4db6-8140-807316f79181" targetNamespace="http://schemas.microsoft.com/office/2006/metadata/properties" ma:root="true" ma:fieldsID="0a0442c29586a04a533800e49467c506" ns2:_="" ns3:_="">
    <xsd:import namespace="e91115c6-dbcc-4792-b5e1-0b7c1f988c2a"/>
    <xsd:import namespace="821f6280-7ad3-4db6-8140-807316f791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1115c6-dbcc-4792-b5e1-0b7c1f988c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1f6280-7ad3-4db6-8140-807316f7918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E77C2BB-FE7E-4D08-9834-5272365273C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DC7B882-9ED6-4F42-B09B-9EC77E306C9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8284F3F-D93D-4DEA-9017-BC5AD0170B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1115c6-dbcc-4792-b5e1-0b7c1f988c2a"/>
    <ds:schemaRef ds:uri="821f6280-7ad3-4db6-8140-807316f791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323</Words>
  <Application>Microsoft Office PowerPoint</Application>
  <PresentationFormat>Custom</PresentationFormat>
  <Paragraphs>179</Paragraphs>
  <Slides>71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71</vt:i4>
      </vt:variant>
    </vt:vector>
  </HeadingPairs>
  <TitlesOfParts>
    <vt:vector size="76" baseType="lpstr">
      <vt:lpstr>Arial</vt:lpstr>
      <vt:lpstr>Calibri</vt:lpstr>
      <vt:lpstr>Cambria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ENG SNSACD</cp:lastModifiedBy>
  <cp:revision>28</cp:revision>
  <dcterms:created xsi:type="dcterms:W3CDTF">2006-08-16T00:00:00Z</dcterms:created>
  <dcterms:modified xsi:type="dcterms:W3CDTF">2020-08-04T05:15:32Z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0x0101000006E3624ECFC548A4DF86F008EAC208</vt:lpwstr>
  </property>
</Properties>
</file>